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97" r:id="rId3"/>
    <p:sldId id="398" r:id="rId4"/>
    <p:sldId id="399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1696" r:id="rId18"/>
    <p:sldId id="1697" r:id="rId19"/>
    <p:sldId id="1698" r:id="rId20"/>
    <p:sldId id="1699" r:id="rId21"/>
    <p:sldId id="1700" r:id="rId22"/>
    <p:sldId id="1701" r:id="rId23"/>
    <p:sldId id="1702" r:id="rId24"/>
    <p:sldId id="1703" r:id="rId25"/>
    <p:sldId id="1704" r:id="rId26"/>
    <p:sldId id="1705" r:id="rId27"/>
    <p:sldId id="1706" r:id="rId28"/>
    <p:sldId id="1707" r:id="rId29"/>
    <p:sldId id="1708" r:id="rId30"/>
    <p:sldId id="1709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erriweather" pitchFamily="2" charset="77"/>
      <p:regular r:id="rId37"/>
      <p:bold r:id="rId38"/>
      <p:italic r:id="rId39"/>
      <p:boldItalic r:id="rId40"/>
    </p:embeddedFont>
    <p:embeddedFont>
      <p:font typeface="Montserrat" pitchFamily="2" charset="77"/>
      <p:regular r:id="rId41"/>
      <p:bold r:id="rId42"/>
      <p:italic r:id="rId43"/>
      <p:boldItalic r:id="rId44"/>
    </p:embeddedFont>
    <p:embeddedFont>
      <p:font typeface="Trebuchet MS" panose="020B0703020202090204" pitchFamily="34" charset="0"/>
      <p:regular r:id="rId45"/>
      <p:bold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0" roundtripDataSignature="AMtx7mjGsykQisBDWse0ytYNYqskHkGt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25749-3BDF-4EA1-8857-B9C4CA89492C}">
  <a:tblStyle styleId="{D9125749-3BDF-4EA1-8857-B9C4CA89492C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9"/>
          </a:solidFill>
        </a:fill>
      </a:tcStyle>
    </a:wholeTbl>
    <a:band1H>
      <a:tcTxStyle b="off" i="off"/>
      <a:tcStyle>
        <a:tcBdr/>
        <a:fill>
          <a:solidFill>
            <a:srgbClr val="CBE2F4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E2F4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1"/>
    <p:restoredTop sz="94659"/>
  </p:normalViewPr>
  <p:slideViewPr>
    <p:cSldViewPr snapToGrid="0">
      <p:cViewPr varScale="1">
        <p:scale>
          <a:sx n="91" d="100"/>
          <a:sy n="91" d="100"/>
        </p:scale>
        <p:origin x="184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7" Type="http://schemas.openxmlformats.org/officeDocument/2006/relationships/slide" Target="slides/slide6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60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a do curso">
  <p:cSld name="Capa do curso">
    <p:bg>
      <p:bgPr>
        <a:solidFill>
          <a:srgbClr val="595959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2160" y="4227934"/>
            <a:ext cx="3240360" cy="102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3 Imagens 2">
  <p:cSld name="Título &amp; 3 Imagens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8"/>
          <p:cNvSpPr>
            <a:spLocks noGrp="1"/>
          </p:cNvSpPr>
          <p:nvPr>
            <p:ph type="pic" idx="2"/>
          </p:nvPr>
        </p:nvSpPr>
        <p:spPr>
          <a:xfrm>
            <a:off x="4160674" y="3115453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8"/>
          <p:cNvSpPr>
            <a:spLocks noGrp="1"/>
          </p:cNvSpPr>
          <p:nvPr>
            <p:ph type="pic" idx="3"/>
          </p:nvPr>
        </p:nvSpPr>
        <p:spPr>
          <a:xfrm>
            <a:off x="998737" y="1275606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18"/>
          <p:cNvSpPr>
            <a:spLocks noGrp="1"/>
          </p:cNvSpPr>
          <p:nvPr>
            <p:ph type="pic" idx="4"/>
          </p:nvPr>
        </p:nvSpPr>
        <p:spPr>
          <a:xfrm>
            <a:off x="7322610" y="1286980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18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18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18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1/3 Pagina">
  <p:cSld name="Imagem 1/3 Pagina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9"/>
          <p:cNvSpPr>
            <a:spLocks noGrp="1"/>
          </p:cNvSpPr>
          <p:nvPr>
            <p:ph type="pic" idx="2"/>
          </p:nvPr>
        </p:nvSpPr>
        <p:spPr>
          <a:xfrm>
            <a:off x="2" y="0"/>
            <a:ext cx="380999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19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19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&amp; Image Gde">
  <p:cSld name="Titulo &amp; Image Gd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0"/>
          <p:cNvSpPr>
            <a:spLocks noGrp="1"/>
          </p:cNvSpPr>
          <p:nvPr>
            <p:ph type="pic" idx="2"/>
          </p:nvPr>
        </p:nvSpPr>
        <p:spPr>
          <a:xfrm>
            <a:off x="0" y="1386038"/>
            <a:ext cx="9144000" cy="37574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Google Shape;192;p120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20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4" name="Google Shape;194;p120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&amp; Imagens (6)">
  <p:cSld name="Titulo &amp; Imagens (6)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1"/>
          <p:cNvSpPr>
            <a:spLocks noGrp="1"/>
          </p:cNvSpPr>
          <p:nvPr>
            <p:ph type="pic" idx="2"/>
          </p:nvPr>
        </p:nvSpPr>
        <p:spPr>
          <a:xfrm>
            <a:off x="708015" y="1327149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21"/>
          <p:cNvSpPr>
            <a:spLocks noGrp="1"/>
          </p:cNvSpPr>
          <p:nvPr>
            <p:ph type="pic" idx="3"/>
          </p:nvPr>
        </p:nvSpPr>
        <p:spPr>
          <a:xfrm>
            <a:off x="708015" y="3146624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21"/>
          <p:cNvSpPr>
            <a:spLocks noGrp="1"/>
          </p:cNvSpPr>
          <p:nvPr>
            <p:ph type="pic" idx="4"/>
          </p:nvPr>
        </p:nvSpPr>
        <p:spPr>
          <a:xfrm>
            <a:off x="3957477" y="1327149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21"/>
          <p:cNvSpPr>
            <a:spLocks noGrp="1"/>
          </p:cNvSpPr>
          <p:nvPr>
            <p:ph type="pic" idx="5"/>
          </p:nvPr>
        </p:nvSpPr>
        <p:spPr>
          <a:xfrm>
            <a:off x="7206938" y="1327149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21"/>
          <p:cNvSpPr>
            <a:spLocks noGrp="1"/>
          </p:cNvSpPr>
          <p:nvPr>
            <p:ph type="pic" idx="6"/>
          </p:nvPr>
        </p:nvSpPr>
        <p:spPr>
          <a:xfrm>
            <a:off x="7206938" y="3146624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21"/>
          <p:cNvSpPr>
            <a:spLocks noGrp="1"/>
          </p:cNvSpPr>
          <p:nvPr>
            <p:ph type="pic" idx="7"/>
          </p:nvPr>
        </p:nvSpPr>
        <p:spPr>
          <a:xfrm>
            <a:off x="3957477" y="3146624"/>
            <a:ext cx="1212450" cy="121245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21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21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4" name="Google Shape;204;p121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&amp; Imagens (8)">
  <p:cSld name="Titulo &amp; Imagens (8)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2"/>
          <p:cNvSpPr>
            <a:spLocks noGrp="1"/>
          </p:cNvSpPr>
          <p:nvPr>
            <p:ph type="pic" idx="2"/>
          </p:nvPr>
        </p:nvSpPr>
        <p:spPr>
          <a:xfrm>
            <a:off x="755084" y="1276350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22"/>
          <p:cNvSpPr>
            <a:spLocks noGrp="1"/>
          </p:cNvSpPr>
          <p:nvPr>
            <p:ph type="pic" idx="3"/>
          </p:nvPr>
        </p:nvSpPr>
        <p:spPr>
          <a:xfrm>
            <a:off x="2881768" y="1276350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22"/>
          <p:cNvSpPr>
            <a:spLocks noGrp="1"/>
          </p:cNvSpPr>
          <p:nvPr>
            <p:ph type="pic" idx="4"/>
          </p:nvPr>
        </p:nvSpPr>
        <p:spPr>
          <a:xfrm>
            <a:off x="5008451" y="1276350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2"/>
          <p:cNvSpPr>
            <a:spLocks noGrp="1"/>
          </p:cNvSpPr>
          <p:nvPr>
            <p:ph type="pic" idx="5"/>
          </p:nvPr>
        </p:nvSpPr>
        <p:spPr>
          <a:xfrm>
            <a:off x="7135134" y="1276350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22"/>
          <p:cNvSpPr>
            <a:spLocks noGrp="1"/>
          </p:cNvSpPr>
          <p:nvPr>
            <p:ph type="pic" idx="6"/>
          </p:nvPr>
        </p:nvSpPr>
        <p:spPr>
          <a:xfrm>
            <a:off x="755084" y="3114675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22"/>
          <p:cNvSpPr>
            <a:spLocks noGrp="1"/>
          </p:cNvSpPr>
          <p:nvPr>
            <p:ph type="pic" idx="7"/>
          </p:nvPr>
        </p:nvSpPr>
        <p:spPr>
          <a:xfrm>
            <a:off x="2881768" y="3114675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2"/>
          <p:cNvSpPr>
            <a:spLocks noGrp="1"/>
          </p:cNvSpPr>
          <p:nvPr>
            <p:ph type="pic" idx="8"/>
          </p:nvPr>
        </p:nvSpPr>
        <p:spPr>
          <a:xfrm>
            <a:off x="5008451" y="3114675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22"/>
          <p:cNvSpPr>
            <a:spLocks noGrp="1"/>
          </p:cNvSpPr>
          <p:nvPr>
            <p:ph type="pic" idx="9"/>
          </p:nvPr>
        </p:nvSpPr>
        <p:spPr>
          <a:xfrm>
            <a:off x="7135134" y="3114675"/>
            <a:ext cx="1249474" cy="1249474"/>
          </a:xfrm>
          <a:prstGeom prst="ellipse">
            <a:avLst/>
          </a:prstGeom>
          <a:solidFill>
            <a:srgbClr val="D8D8D8"/>
          </a:solidFill>
          <a:ln w="19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22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22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16" name="Google Shape;216;p122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&amp; Imagem 10">
  <p:cSld name="Titulo &amp; Imagem 10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3"/>
          <p:cNvSpPr>
            <a:spLocks noGrp="1"/>
          </p:cNvSpPr>
          <p:nvPr>
            <p:ph type="pic" idx="2"/>
          </p:nvPr>
        </p:nvSpPr>
        <p:spPr>
          <a:xfrm>
            <a:off x="-2209801" y="1059582"/>
            <a:ext cx="6412542" cy="35228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9" name="Google Shape;219;p123"/>
          <p:cNvSpPr>
            <a:spLocks noGrp="1"/>
          </p:cNvSpPr>
          <p:nvPr>
            <p:ph type="pic" idx="3"/>
          </p:nvPr>
        </p:nvSpPr>
        <p:spPr>
          <a:xfrm>
            <a:off x="3000710" y="1741921"/>
            <a:ext cx="2362200" cy="236220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0" name="Google Shape;220;p123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23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22" name="Google Shape;222;p123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Imagem (5)">
  <p:cSld name="Título &amp; Imagem (5)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4"/>
          <p:cNvSpPr>
            <a:spLocks noGrp="1"/>
          </p:cNvSpPr>
          <p:nvPr>
            <p:ph type="pic" idx="2"/>
          </p:nvPr>
        </p:nvSpPr>
        <p:spPr>
          <a:xfrm>
            <a:off x="380999" y="1400174"/>
            <a:ext cx="1524000" cy="2209800"/>
          </a:xfrm>
          <a:prstGeom prst="rect">
            <a:avLst/>
          </a:prstGeom>
          <a:solidFill>
            <a:srgbClr val="DEEBF8"/>
          </a:solidFill>
          <a:ln>
            <a:noFill/>
          </a:ln>
        </p:spPr>
      </p:sp>
      <p:sp>
        <p:nvSpPr>
          <p:cNvPr id="225" name="Google Shape;225;p124"/>
          <p:cNvSpPr>
            <a:spLocks noGrp="1"/>
          </p:cNvSpPr>
          <p:nvPr>
            <p:ph type="pic" idx="3"/>
          </p:nvPr>
        </p:nvSpPr>
        <p:spPr>
          <a:xfrm>
            <a:off x="2099008" y="1400174"/>
            <a:ext cx="1524000" cy="2209800"/>
          </a:xfrm>
          <a:prstGeom prst="rect">
            <a:avLst/>
          </a:prstGeom>
          <a:solidFill>
            <a:srgbClr val="DEEBF8"/>
          </a:solidFill>
          <a:ln>
            <a:noFill/>
          </a:ln>
        </p:spPr>
      </p:sp>
      <p:sp>
        <p:nvSpPr>
          <p:cNvPr id="226" name="Google Shape;226;p124"/>
          <p:cNvSpPr>
            <a:spLocks noGrp="1"/>
          </p:cNvSpPr>
          <p:nvPr>
            <p:ph type="pic" idx="4"/>
          </p:nvPr>
        </p:nvSpPr>
        <p:spPr>
          <a:xfrm>
            <a:off x="3817017" y="1400174"/>
            <a:ext cx="1524000" cy="2209800"/>
          </a:xfrm>
          <a:prstGeom prst="rect">
            <a:avLst/>
          </a:prstGeom>
          <a:solidFill>
            <a:srgbClr val="DEEBF8"/>
          </a:solidFill>
          <a:ln>
            <a:noFill/>
          </a:ln>
        </p:spPr>
      </p:sp>
      <p:sp>
        <p:nvSpPr>
          <p:cNvPr id="227" name="Google Shape;227;p124"/>
          <p:cNvSpPr>
            <a:spLocks noGrp="1"/>
          </p:cNvSpPr>
          <p:nvPr>
            <p:ph type="pic" idx="5"/>
          </p:nvPr>
        </p:nvSpPr>
        <p:spPr>
          <a:xfrm>
            <a:off x="5535026" y="1400174"/>
            <a:ext cx="1524000" cy="2209800"/>
          </a:xfrm>
          <a:prstGeom prst="rect">
            <a:avLst/>
          </a:prstGeom>
          <a:solidFill>
            <a:srgbClr val="DEEBF8"/>
          </a:solidFill>
          <a:ln>
            <a:noFill/>
          </a:ln>
        </p:spPr>
      </p:sp>
      <p:sp>
        <p:nvSpPr>
          <p:cNvPr id="228" name="Google Shape;228;p124"/>
          <p:cNvSpPr>
            <a:spLocks noGrp="1"/>
          </p:cNvSpPr>
          <p:nvPr>
            <p:ph type="pic" idx="6"/>
          </p:nvPr>
        </p:nvSpPr>
        <p:spPr>
          <a:xfrm>
            <a:off x="7253036" y="1400174"/>
            <a:ext cx="1524000" cy="2209800"/>
          </a:xfrm>
          <a:prstGeom prst="rect">
            <a:avLst/>
          </a:prstGeom>
          <a:solidFill>
            <a:srgbClr val="DEEBF8"/>
          </a:solidFill>
          <a:ln>
            <a:noFill/>
          </a:ln>
        </p:spPr>
      </p:sp>
      <p:sp>
        <p:nvSpPr>
          <p:cNvPr id="229" name="Google Shape;229;p124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24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4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6EC0-E38A-42B5-B1DC-79E8AE7D8DB3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A1C7E-37FC-4F37-A315-F1B7C47A50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70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0"/>
          <p:cNvSpPr txBox="1">
            <a:spLocks noGrp="1"/>
          </p:cNvSpPr>
          <p:nvPr>
            <p:ph type="body" idx="1"/>
          </p:nvPr>
        </p:nvSpPr>
        <p:spPr>
          <a:xfrm>
            <a:off x="152349" y="886035"/>
            <a:ext cx="884877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10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Trebuchet MS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5" name="Google Shape;135;p110"/>
          <p:cNvSpPr txBox="1">
            <a:spLocks noGrp="1"/>
          </p:cNvSpPr>
          <p:nvPr>
            <p:ph type="title"/>
          </p:nvPr>
        </p:nvSpPr>
        <p:spPr>
          <a:xfrm>
            <a:off x="152350" y="75350"/>
            <a:ext cx="88487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A0CF"/>
              </a:buClr>
              <a:buSzPts val="2000"/>
              <a:buFont typeface="Trebuchet MS"/>
              <a:buNone/>
              <a:defRPr sz="2400" b="1">
                <a:solidFill>
                  <a:srgbClr val="34A0C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1 Coluna">
  <p:cSld name="Bullets - 1 Coluna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1"/>
          <p:cNvSpPr txBox="1">
            <a:spLocks noGrp="1"/>
          </p:cNvSpPr>
          <p:nvPr>
            <p:ph type="body" idx="1"/>
          </p:nvPr>
        </p:nvSpPr>
        <p:spPr>
          <a:xfrm>
            <a:off x="228600" y="971550"/>
            <a:ext cx="866388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11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11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0" name="Google Shape;140;p111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 texto">
  <p:cSld name="So texto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2"/>
          <p:cNvSpPr txBox="1">
            <a:spLocks noGrp="1"/>
          </p:cNvSpPr>
          <p:nvPr>
            <p:ph type="body" idx="1"/>
          </p:nvPr>
        </p:nvSpPr>
        <p:spPr>
          <a:xfrm>
            <a:off x="228600" y="971550"/>
            <a:ext cx="866388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12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2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5" name="Google Shape;145;p112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 - 2 Coluna">
  <p:cSld name="1_Bullets - 2 Coluna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3"/>
          <p:cNvSpPr txBox="1">
            <a:spLocks noGrp="1"/>
          </p:cNvSpPr>
          <p:nvPr>
            <p:ph type="body" idx="1"/>
          </p:nvPr>
        </p:nvSpPr>
        <p:spPr>
          <a:xfrm>
            <a:off x="228600" y="971550"/>
            <a:ext cx="42672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13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13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0" name="Google Shape;150;p113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13"/>
          <p:cNvSpPr txBox="1">
            <a:spLocks noGrp="1"/>
          </p:cNvSpPr>
          <p:nvPr>
            <p:ph type="body" idx="2"/>
          </p:nvPr>
        </p:nvSpPr>
        <p:spPr>
          <a:xfrm>
            <a:off x="4553272" y="972000"/>
            <a:ext cx="42672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ullets - 3 Coluna">
  <p:cSld name="2_Bullets - 3 Coluna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4"/>
          <p:cNvSpPr txBox="1">
            <a:spLocks noGrp="1"/>
          </p:cNvSpPr>
          <p:nvPr>
            <p:ph type="body" idx="1"/>
          </p:nvPr>
        </p:nvSpPr>
        <p:spPr>
          <a:xfrm>
            <a:off x="228600" y="971550"/>
            <a:ext cx="27000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14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14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6" name="Google Shape;156;p114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4"/>
          <p:cNvSpPr txBox="1">
            <a:spLocks noGrp="1"/>
          </p:cNvSpPr>
          <p:nvPr>
            <p:ph type="body" idx="2"/>
          </p:nvPr>
        </p:nvSpPr>
        <p:spPr>
          <a:xfrm>
            <a:off x="6220383" y="972000"/>
            <a:ext cx="27000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14"/>
          <p:cNvSpPr txBox="1">
            <a:spLocks noGrp="1"/>
          </p:cNvSpPr>
          <p:nvPr>
            <p:ph type="body" idx="3"/>
          </p:nvPr>
        </p:nvSpPr>
        <p:spPr>
          <a:xfrm>
            <a:off x="3224491" y="971550"/>
            <a:ext cx="27000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solidFill>
                  <a:srgbClr val="595959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595959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&amp; Imagem 6">
  <p:cSld name="Titulo &amp; Imagem 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31051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1" name="Google Shape;161;p115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15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15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4 Imagens Quadradas">
  <p:cSld name="Título &amp; 4 Imagens Quadrada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6"/>
          <p:cNvSpPr>
            <a:spLocks noGrp="1"/>
          </p:cNvSpPr>
          <p:nvPr>
            <p:ph type="pic" idx="2"/>
          </p:nvPr>
        </p:nvSpPr>
        <p:spPr>
          <a:xfrm>
            <a:off x="387819" y="1203598"/>
            <a:ext cx="2092091" cy="1702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116"/>
          <p:cNvSpPr>
            <a:spLocks noGrp="1"/>
          </p:cNvSpPr>
          <p:nvPr>
            <p:ph type="pic" idx="3"/>
          </p:nvPr>
        </p:nvSpPr>
        <p:spPr>
          <a:xfrm>
            <a:off x="2479910" y="2905939"/>
            <a:ext cx="2092091" cy="1702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116"/>
          <p:cNvSpPr>
            <a:spLocks noGrp="1"/>
          </p:cNvSpPr>
          <p:nvPr>
            <p:ph type="pic" idx="4"/>
          </p:nvPr>
        </p:nvSpPr>
        <p:spPr>
          <a:xfrm>
            <a:off x="6664091" y="2905939"/>
            <a:ext cx="2092091" cy="1702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16"/>
          <p:cNvSpPr>
            <a:spLocks noGrp="1"/>
          </p:cNvSpPr>
          <p:nvPr>
            <p:ph type="pic" idx="5"/>
          </p:nvPr>
        </p:nvSpPr>
        <p:spPr>
          <a:xfrm>
            <a:off x="4572000" y="1203598"/>
            <a:ext cx="2092091" cy="17023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116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6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16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3 Imagens">
  <p:cSld name="Título &amp; 3 Image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7"/>
          <p:cNvSpPr>
            <a:spLocks noGrp="1"/>
          </p:cNvSpPr>
          <p:nvPr>
            <p:ph type="pic" idx="2"/>
          </p:nvPr>
        </p:nvSpPr>
        <p:spPr>
          <a:xfrm>
            <a:off x="4160674" y="1275606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17"/>
          <p:cNvSpPr>
            <a:spLocks noGrp="1"/>
          </p:cNvSpPr>
          <p:nvPr>
            <p:ph type="pic" idx="3"/>
          </p:nvPr>
        </p:nvSpPr>
        <p:spPr>
          <a:xfrm>
            <a:off x="998737" y="3119486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17"/>
          <p:cNvSpPr>
            <a:spLocks noGrp="1"/>
          </p:cNvSpPr>
          <p:nvPr>
            <p:ph type="pic" idx="4"/>
          </p:nvPr>
        </p:nvSpPr>
        <p:spPr>
          <a:xfrm>
            <a:off x="7322610" y="3119486"/>
            <a:ext cx="1371600" cy="13716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17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17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8" name="Google Shape;178;p117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ftr" idx="11"/>
          </p:nvPr>
        </p:nvSpPr>
        <p:spPr>
          <a:xfrm>
            <a:off x="4495800" y="4868864"/>
            <a:ext cx="4038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1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sldNum" idx="12"/>
          </p:nvPr>
        </p:nvSpPr>
        <p:spPr>
          <a:xfrm>
            <a:off x="8610600" y="4868864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title"/>
          </p:nvPr>
        </p:nvSpPr>
        <p:spPr>
          <a:xfrm>
            <a:off x="150090" y="133350"/>
            <a:ext cx="8841509" cy="4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 sz="2800" b="1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body" idx="1"/>
          </p:nvPr>
        </p:nvSpPr>
        <p:spPr>
          <a:xfrm>
            <a:off x="304800" y="895350"/>
            <a:ext cx="84582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Google Shape;14;p87" descr="C:\Users\flavia.ribeiro\Documents\lit-saint-paul-preto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" y="4811808"/>
            <a:ext cx="1444745" cy="33169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"/>
          <p:cNvSpPr/>
          <p:nvPr/>
        </p:nvSpPr>
        <p:spPr>
          <a:xfrm>
            <a:off x="0" y="1416450"/>
            <a:ext cx="9144000" cy="231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"/>
          <p:cNvSpPr txBox="1"/>
          <p:nvPr/>
        </p:nvSpPr>
        <p:spPr>
          <a:xfrm>
            <a:off x="2133900" y="2025000"/>
            <a:ext cx="48762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500" b="1" dirty="0" err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Fundamentos</a:t>
            </a:r>
            <a:r>
              <a:rPr lang="en-US" sz="35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de Data Analytics II</a:t>
            </a:r>
            <a:endParaRPr sz="3500" b="1" i="0" u="none" strike="noStrike" cap="none" dirty="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949EAB5-0D95-D774-C0A6-455D6784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40" y="928409"/>
            <a:ext cx="5605117" cy="33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EE2875B7-3EC9-62B6-3195-94B8207B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48" y="706631"/>
            <a:ext cx="7510575" cy="366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6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07575" y="537141"/>
            <a:ext cx="6638925" cy="995363"/>
          </a:xfrm>
        </p:spPr>
        <p:txBody>
          <a:bodyPr>
            <a:norm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Modelo de Regressão Simples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620488" y="1519235"/>
            <a:ext cx="7886700" cy="326350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700" dirty="0">
                <a:latin typeface="Montserrat" panose="00000500000000000000" pitchFamily="2" charset="0"/>
              </a:rPr>
              <a:t>Estuda o relacionamento entre variáveis de mercado a fim de encontrar um modelo (equação) com os principais objetivos:</a:t>
            </a:r>
          </a:p>
          <a:p>
            <a:pPr lvl="1" algn="just"/>
            <a:endParaRPr lang="pt-BR" sz="900" dirty="0">
              <a:latin typeface="Montserrat" panose="00000500000000000000" pitchFamily="2" charset="0"/>
            </a:endParaRPr>
          </a:p>
          <a:p>
            <a:pPr lvl="1" algn="just"/>
            <a:r>
              <a:rPr lang="pt-BR" dirty="0">
                <a:latin typeface="Montserrat" panose="00000500000000000000" pitchFamily="2" charset="0"/>
              </a:rPr>
              <a:t>Verificar os principais drivers (atributos) de mercado (gastos com propaganda, preço do concorrente, renda do consumidor </a:t>
            </a:r>
            <a:r>
              <a:rPr lang="pt-BR" dirty="0" err="1">
                <a:latin typeface="Montserrat" panose="00000500000000000000" pitchFamily="2" charset="0"/>
              </a:rPr>
              <a:t>etc</a:t>
            </a:r>
            <a:r>
              <a:rPr lang="pt-BR" dirty="0">
                <a:latin typeface="Montserrat" panose="00000500000000000000" pitchFamily="2" charset="0"/>
              </a:rPr>
              <a:t>) que influenciam o Faturamento</a:t>
            </a:r>
          </a:p>
          <a:p>
            <a:pPr marL="342900" lvl="1" indent="0" algn="just">
              <a:buNone/>
            </a:pPr>
            <a:endParaRPr lang="pt-BR" dirty="0">
              <a:latin typeface="Montserrat" panose="00000500000000000000" pitchFamily="2" charset="0"/>
            </a:endParaRPr>
          </a:p>
          <a:p>
            <a:pPr lvl="1" algn="just"/>
            <a:r>
              <a:rPr lang="pt-BR" dirty="0">
                <a:latin typeface="Montserrat" panose="00000500000000000000" pitchFamily="2" charset="0"/>
              </a:rPr>
              <a:t>Previsão de vendas com base nos atributos do modelo de regressão</a:t>
            </a:r>
          </a:p>
        </p:txBody>
      </p:sp>
    </p:spTree>
    <p:extLst>
      <p:ext uri="{BB962C8B-B14F-4D97-AF65-F5344CB8AC3E}">
        <p14:creationId xmlns:p14="http://schemas.microsoft.com/office/powerpoint/2010/main" val="82399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 txBox="1">
            <a:spLocks/>
          </p:cNvSpPr>
          <p:nvPr/>
        </p:nvSpPr>
        <p:spPr>
          <a:xfrm>
            <a:off x="2457450" y="420696"/>
            <a:ext cx="586359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700" b="1" dirty="0">
                <a:latin typeface="Montserrat" panose="00000500000000000000" pitchFamily="2" charset="0"/>
              </a:rPr>
              <a:t>Equação de Regressão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DE400ED2-5FA7-E74D-A25E-EFAD84AC80E5}"/>
              </a:ext>
            </a:extLst>
          </p:cNvPr>
          <p:cNvGrpSpPr>
            <a:grpSpLocks/>
          </p:cNvGrpSpPr>
          <p:nvPr/>
        </p:nvGrpSpPr>
        <p:grpSpPr bwMode="auto">
          <a:xfrm>
            <a:off x="1550503" y="1321906"/>
            <a:ext cx="5606654" cy="858441"/>
            <a:chOff x="755" y="912"/>
            <a:chExt cx="5102" cy="721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ADE80A75-2675-6A48-A0D6-E4029236F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" y="1130"/>
              <a:ext cx="500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altLang="pt-BR" sz="2100" dirty="0" err="1">
                  <a:solidFill>
                    <a:srgbClr val="00279F"/>
                  </a:solidFill>
                </a:rPr>
                <a:t>Y</a:t>
              </a:r>
              <a:r>
                <a:rPr lang="pt-BR" altLang="pt-BR" sz="2100" dirty="0">
                  <a:solidFill>
                    <a:srgbClr val="00279F"/>
                  </a:solidFill>
                </a:rPr>
                <a:t> =</a:t>
              </a:r>
            </a:p>
          </p:txBody>
        </p:sp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04138613-9AA8-0F4E-A7A3-4E7BF1024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938"/>
              <a:ext cx="2149" cy="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altLang="pt-BR" sz="2100" dirty="0">
                  <a:solidFill>
                    <a:srgbClr val="00279F"/>
                  </a:solidFill>
                </a:rPr>
                <a:t>Predito por  </a:t>
              </a:r>
              <a:r>
                <a:rPr lang="pt-BR" altLang="pt-BR" sz="2100" dirty="0" err="1">
                  <a:solidFill>
                    <a:srgbClr val="00279F"/>
                  </a:solidFill>
                </a:rPr>
                <a:t>X</a:t>
              </a:r>
              <a:r>
                <a:rPr lang="pt-BR" altLang="pt-BR" sz="2100" dirty="0">
                  <a:solidFill>
                    <a:srgbClr val="00279F"/>
                  </a:solidFill>
                </a:rPr>
                <a:t>, se-</a:t>
              </a:r>
            </a:p>
            <a:p>
              <a:pPr eaLnBrk="1" hangingPunct="1"/>
              <a:r>
                <a:rPr lang="pt-BR" altLang="pt-BR" sz="2100" dirty="0" err="1">
                  <a:solidFill>
                    <a:srgbClr val="00279F"/>
                  </a:solidFill>
                </a:rPr>
                <a:t>gundo</a:t>
              </a:r>
              <a:r>
                <a:rPr lang="pt-BR" altLang="pt-BR" sz="2100" dirty="0">
                  <a:solidFill>
                    <a:srgbClr val="00279F"/>
                  </a:solidFill>
                </a:rPr>
                <a:t> uma função</a:t>
              </a: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9D010DD5-F44C-FE4E-85C8-C856CC8B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130"/>
              <a:ext cx="1756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altLang="pt-BR" sz="2100">
                  <a:solidFill>
                    <a:srgbClr val="00279F"/>
                  </a:solidFill>
                </a:rPr>
                <a:t>Efeito aleatório</a:t>
              </a:r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687549B7-248B-CE48-BBC4-0C31F887D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4" y="1130"/>
              <a:ext cx="268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7866" tIns="33338" rIns="67866" bIns="3333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 altLang="pt-BR" sz="2100">
                  <a:solidFill>
                    <a:srgbClr val="00279F"/>
                  </a:solidFill>
                </a:rPr>
                <a:t>+</a:t>
              </a: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6F2E0DF-AA8B-5645-94EF-29ACC0713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" y="912"/>
              <a:ext cx="193" cy="721"/>
            </a:xfrm>
            <a:custGeom>
              <a:avLst/>
              <a:gdLst>
                <a:gd name="T0" fmla="*/ 192 w 193"/>
                <a:gd name="T1" fmla="*/ 0 h 721"/>
                <a:gd name="T2" fmla="*/ 0 w 193"/>
                <a:gd name="T3" fmla="*/ 0 h 721"/>
                <a:gd name="T4" fmla="*/ 0 w 193"/>
                <a:gd name="T5" fmla="*/ 720 h 721"/>
                <a:gd name="T6" fmla="*/ 192 w 193"/>
                <a:gd name="T7" fmla="*/ 720 h 7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3" h="721">
                  <a:moveTo>
                    <a:pt x="192" y="0"/>
                  </a:moveTo>
                  <a:lnTo>
                    <a:pt x="0" y="0"/>
                  </a:lnTo>
                  <a:lnTo>
                    <a:pt x="0" y="720"/>
                  </a:lnTo>
                  <a:lnTo>
                    <a:pt x="192" y="7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sz="105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57A66019-2E33-9F40-8B9D-9DFF198C1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912"/>
              <a:ext cx="193" cy="721"/>
            </a:xfrm>
            <a:custGeom>
              <a:avLst/>
              <a:gdLst>
                <a:gd name="T0" fmla="*/ 192 w 193"/>
                <a:gd name="T1" fmla="*/ 0 h 721"/>
                <a:gd name="T2" fmla="*/ 0 w 193"/>
                <a:gd name="T3" fmla="*/ 0 h 721"/>
                <a:gd name="T4" fmla="*/ 0 w 193"/>
                <a:gd name="T5" fmla="*/ 720 h 721"/>
                <a:gd name="T6" fmla="*/ 192 w 193"/>
                <a:gd name="T7" fmla="*/ 720 h 7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3" h="721">
                  <a:moveTo>
                    <a:pt x="192" y="0"/>
                  </a:moveTo>
                  <a:lnTo>
                    <a:pt x="0" y="0"/>
                  </a:lnTo>
                  <a:lnTo>
                    <a:pt x="0" y="720"/>
                  </a:lnTo>
                  <a:lnTo>
                    <a:pt x="192" y="7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sz="105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9EC74107-16E4-9A4C-85BB-C1D56A7D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" y="912"/>
              <a:ext cx="193" cy="721"/>
            </a:xfrm>
            <a:custGeom>
              <a:avLst/>
              <a:gdLst>
                <a:gd name="T0" fmla="*/ 0 w 193"/>
                <a:gd name="T1" fmla="*/ 0 h 721"/>
                <a:gd name="T2" fmla="*/ 192 w 193"/>
                <a:gd name="T3" fmla="*/ 0 h 721"/>
                <a:gd name="T4" fmla="*/ 192 w 193"/>
                <a:gd name="T5" fmla="*/ 720 h 721"/>
                <a:gd name="T6" fmla="*/ 0 w 193"/>
                <a:gd name="T7" fmla="*/ 720 h 7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3" h="721">
                  <a:moveTo>
                    <a:pt x="0" y="0"/>
                  </a:moveTo>
                  <a:lnTo>
                    <a:pt x="192" y="0"/>
                  </a:lnTo>
                  <a:lnTo>
                    <a:pt x="192" y="720"/>
                  </a:lnTo>
                  <a:lnTo>
                    <a:pt x="0" y="7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sz="1050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21EC264-D0C9-3B41-88F2-E0859E694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912"/>
              <a:ext cx="193" cy="721"/>
            </a:xfrm>
            <a:custGeom>
              <a:avLst/>
              <a:gdLst>
                <a:gd name="T0" fmla="*/ 0 w 193"/>
                <a:gd name="T1" fmla="*/ 0 h 721"/>
                <a:gd name="T2" fmla="*/ 192 w 193"/>
                <a:gd name="T3" fmla="*/ 0 h 721"/>
                <a:gd name="T4" fmla="*/ 192 w 193"/>
                <a:gd name="T5" fmla="*/ 720 h 721"/>
                <a:gd name="T6" fmla="*/ 0 w 193"/>
                <a:gd name="T7" fmla="*/ 720 h 7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3" h="721">
                  <a:moveTo>
                    <a:pt x="0" y="0"/>
                  </a:moveTo>
                  <a:lnTo>
                    <a:pt x="192" y="0"/>
                  </a:lnTo>
                  <a:lnTo>
                    <a:pt x="192" y="720"/>
                  </a:lnTo>
                  <a:lnTo>
                    <a:pt x="0" y="72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pt-BR" sz="1050"/>
            </a:p>
          </p:txBody>
        </p:sp>
      </p:grpSp>
      <p:graphicFrame>
        <p:nvGraphicFramePr>
          <p:cNvPr id="29" name="Object 12">
            <a:hlinkClick r:id="" action="ppaction://ole?verb=0"/>
            <a:extLst>
              <a:ext uri="{FF2B5EF4-FFF2-40B4-BE49-F238E27FC236}">
                <a16:creationId xmlns:a16="http://schemas.microsoft.com/office/drawing/2014/main" id="{3252E265-AAE1-8541-8C5F-684B55C4CAA1}"/>
              </a:ext>
            </a:extLst>
          </p:cNvPr>
          <p:cNvGraphicFramePr>
            <a:graphicFrameLocks/>
          </p:cNvGraphicFramePr>
          <p:nvPr/>
        </p:nvGraphicFramePr>
        <p:xfrm>
          <a:off x="1573126" y="3084031"/>
          <a:ext cx="356592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92051" imgH="499449" progId="Equation.3">
                  <p:embed/>
                </p:oleObj>
              </mc:Choice>
              <mc:Fallback>
                <p:oleObj name="Equation" r:id="rId2" imgW="3892051" imgH="499449" progId="Equation.3">
                  <p:embed/>
                  <p:pic>
                    <p:nvPicPr>
                      <p:cNvPr id="29" name="Object 1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252E265-AAE1-8541-8C5F-684B55C4CA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126" y="3084031"/>
                        <a:ext cx="356592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3">
            <a:extLst>
              <a:ext uri="{FF2B5EF4-FFF2-40B4-BE49-F238E27FC236}">
                <a16:creationId xmlns:a16="http://schemas.microsoft.com/office/drawing/2014/main" id="{5924BD2A-C6EE-CD40-8C47-FCEB004783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6579" y="2064856"/>
            <a:ext cx="1343025" cy="1050131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sz="1050"/>
          </a:p>
        </p:txBody>
      </p:sp>
      <p:sp>
        <p:nvSpPr>
          <p:cNvPr id="31" name="Line 14">
            <a:extLst>
              <a:ext uri="{FF2B5EF4-FFF2-40B4-BE49-F238E27FC236}">
                <a16:creationId xmlns:a16="http://schemas.microsoft.com/office/drawing/2014/main" id="{BE57931B-B5A2-2942-B463-574D9D004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12051" y="2193283"/>
            <a:ext cx="90488" cy="535781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sz="1050"/>
          </a:p>
        </p:txBody>
      </p:sp>
      <p:sp>
        <p:nvSpPr>
          <p:cNvPr id="32" name="Arc 15">
            <a:extLst>
              <a:ext uri="{FF2B5EF4-FFF2-40B4-BE49-F238E27FC236}">
                <a16:creationId xmlns:a16="http://schemas.microsoft.com/office/drawing/2014/main" id="{DBD9CCF2-17F0-614A-AD7E-2F2D32DA8887}"/>
              </a:ext>
            </a:extLst>
          </p:cNvPr>
          <p:cNvSpPr>
            <a:spLocks/>
          </p:cNvSpPr>
          <p:nvPr/>
        </p:nvSpPr>
        <p:spPr bwMode="auto">
          <a:xfrm rot="2460000">
            <a:off x="2548248" y="2603019"/>
            <a:ext cx="989410" cy="984647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74"/>
                </a:moveTo>
                <a:cubicBezTo>
                  <a:pt x="14" y="9664"/>
                  <a:pt x="9666" y="13"/>
                  <a:pt x="21576" y="0"/>
                </a:cubicBezTo>
              </a:path>
              <a:path w="21600" h="21600" stroke="0" extrusionOk="0">
                <a:moveTo>
                  <a:pt x="0" y="21574"/>
                </a:moveTo>
                <a:cubicBezTo>
                  <a:pt x="14" y="9664"/>
                  <a:pt x="9666" y="13"/>
                  <a:pt x="21576" y="0"/>
                </a:cubicBezTo>
                <a:lnTo>
                  <a:pt x="21600" y="21600"/>
                </a:lnTo>
                <a:lnTo>
                  <a:pt x="0" y="21574"/>
                </a:lnTo>
                <a:close/>
              </a:path>
            </a:pathLst>
          </a:custGeom>
          <a:noFill/>
          <a:ln w="12700" cap="rnd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pt-BR" sz="1050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7AA64681-D5A1-C041-AB1D-08404F83D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185" y="2807806"/>
            <a:ext cx="1627850" cy="117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400"/>
              <a:t>Regressão</a:t>
            </a:r>
          </a:p>
          <a:p>
            <a:pPr algn="ctr" eaLnBrk="1" hangingPunct="1"/>
            <a:r>
              <a:rPr lang="pt-BR" altLang="pt-BR" sz="2400"/>
              <a:t>Linear</a:t>
            </a:r>
          </a:p>
          <a:p>
            <a:pPr algn="ctr" eaLnBrk="1" hangingPunct="1"/>
            <a:r>
              <a:rPr lang="pt-BR" altLang="pt-BR" sz="2400"/>
              <a:t>Simples</a:t>
            </a: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A99D55CD-0148-5646-B60E-5D701E9D2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5843" y="4283766"/>
            <a:ext cx="1329692" cy="34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solidFill>
                  <a:srgbClr val="FC0128"/>
                </a:solidFill>
              </a:rPr>
              <a:t>Parâmetros</a:t>
            </a:r>
          </a:p>
        </p:txBody>
      </p:sp>
      <p:sp>
        <p:nvSpPr>
          <p:cNvPr id="35" name="Line 18">
            <a:extLst>
              <a:ext uri="{FF2B5EF4-FFF2-40B4-BE49-F238E27FC236}">
                <a16:creationId xmlns:a16="http://schemas.microsoft.com/office/drawing/2014/main" id="{F53B247E-1F9A-2B44-8FD4-E81939C26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5867" y="3581712"/>
            <a:ext cx="97631" cy="561975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sz="1050"/>
          </a:p>
        </p:txBody>
      </p:sp>
      <p:sp>
        <p:nvSpPr>
          <p:cNvPr id="36" name="Line 19">
            <a:extLst>
              <a:ext uri="{FF2B5EF4-FFF2-40B4-BE49-F238E27FC236}">
                <a16:creationId xmlns:a16="http://schemas.microsoft.com/office/drawing/2014/main" id="{7E43CFFC-E0E4-6A42-9D02-2E4D14E74C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64978" y="3581712"/>
            <a:ext cx="61913" cy="619125"/>
          </a:xfrm>
          <a:prstGeom prst="line">
            <a:avLst/>
          </a:prstGeom>
          <a:noFill/>
          <a:ln w="1270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400739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566054" y="558232"/>
            <a:ext cx="6455569" cy="995363"/>
          </a:xfrm>
        </p:spPr>
        <p:txBody>
          <a:bodyPr>
            <a:norm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Modelo de Regressão Simples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BBB1CBBE-2B7B-8145-B738-0B9A557DA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45" y="1624775"/>
            <a:ext cx="6265069" cy="276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DF48A1-373C-104D-8EC5-ABD4691446C1}"/>
              </a:ext>
            </a:extLst>
          </p:cNvPr>
          <p:cNvSpPr txBox="1"/>
          <p:nvPr/>
        </p:nvSpPr>
        <p:spPr>
          <a:xfrm>
            <a:off x="1483043" y="4423982"/>
            <a:ext cx="645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200" dirty="0"/>
              <a:t>Fonte: </a:t>
            </a:r>
            <a:r>
              <a:rPr lang="en-US" sz="1200" dirty="0"/>
              <a:t>Berk, J., &amp; </a:t>
            </a:r>
            <a:r>
              <a:rPr lang="en-US" sz="1200" dirty="0" err="1"/>
              <a:t>DeMarzo</a:t>
            </a:r>
            <a:r>
              <a:rPr lang="en-US" sz="1200" dirty="0"/>
              <a:t>, P. (2009). </a:t>
            </a:r>
            <a:r>
              <a:rPr lang="en-US" sz="1200" i="1" dirty="0" err="1"/>
              <a:t>Finanças</a:t>
            </a:r>
            <a:r>
              <a:rPr lang="en-US" sz="1200" i="1" dirty="0"/>
              <a:t> </a:t>
            </a:r>
            <a:r>
              <a:rPr lang="en-US" sz="1200" i="1" dirty="0" err="1"/>
              <a:t>empresariais</a:t>
            </a:r>
            <a:r>
              <a:rPr lang="en-US" sz="1200" i="1" dirty="0"/>
              <a:t>: </a:t>
            </a:r>
            <a:r>
              <a:rPr lang="en-US" sz="1200" i="1" dirty="0" err="1"/>
              <a:t>essencial</a:t>
            </a:r>
            <a:r>
              <a:rPr lang="en-US" sz="1200" dirty="0"/>
              <a:t>. Bookman </a:t>
            </a:r>
            <a:r>
              <a:rPr lang="en-US" sz="1200" dirty="0" err="1"/>
              <a:t>Editora</a:t>
            </a:r>
            <a:r>
              <a:rPr lang="en-US" sz="1200" dirty="0"/>
              <a:t>.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293539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26571" y="525915"/>
            <a:ext cx="6418660" cy="995363"/>
          </a:xfrm>
        </p:spPr>
        <p:txBody>
          <a:bodyPr>
            <a:norm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Modelo de Regressão Múltipla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669472" y="1458516"/>
            <a:ext cx="7886700" cy="32635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700" dirty="0">
                <a:latin typeface="Montserrat" panose="00000500000000000000" pitchFamily="2" charset="0"/>
              </a:rPr>
              <a:t>Uma relação linear entre uma variável meta (dependente) </a:t>
            </a:r>
            <a:r>
              <a:rPr lang="pt-BR" sz="2700" i="1" dirty="0" err="1">
                <a:latin typeface="Montserrat" panose="00000500000000000000" pitchFamily="2" charset="0"/>
              </a:rPr>
              <a:t>Y</a:t>
            </a:r>
            <a:r>
              <a:rPr lang="pt-BR" sz="2700" dirty="0">
                <a:latin typeface="Montserrat" panose="00000500000000000000" pitchFamily="2" charset="0"/>
              </a:rPr>
              <a:t> e duas ou mais variáveis independentes (atributos) </a:t>
            </a:r>
            <a:r>
              <a:rPr lang="pt-BR" sz="2700" i="1" dirty="0" err="1">
                <a:latin typeface="Montserrat" panose="00000500000000000000" pitchFamily="2" charset="0"/>
              </a:rPr>
              <a:t>X</a:t>
            </a:r>
            <a:r>
              <a:rPr lang="pt-BR" sz="2700" dirty="0">
                <a:latin typeface="Montserrat" panose="00000500000000000000" pitchFamily="2" charset="0"/>
              </a:rPr>
              <a:t>. </a:t>
            </a:r>
          </a:p>
          <a:p>
            <a:pPr marL="0" indent="0" algn="just">
              <a:buNone/>
            </a:pPr>
            <a:r>
              <a:rPr lang="pt-BR" sz="2700" dirty="0">
                <a:latin typeface="Montserrat" panose="00000500000000000000" pitchFamily="2" charset="0"/>
              </a:rPr>
              <a:t>A forma geral da equação de regressão é:</a:t>
            </a:r>
          </a:p>
          <a:p>
            <a:pPr marL="0" indent="0" algn="just">
              <a:buNone/>
            </a:pPr>
            <a:endParaRPr lang="pt-BR" sz="2700" dirty="0">
              <a:latin typeface="Montserrat" panose="00000500000000000000" pitchFamily="2" charset="0"/>
            </a:endParaRPr>
          </a:p>
          <a:p>
            <a:pPr marL="0" indent="0" algn="just">
              <a:buNone/>
            </a:pPr>
            <a:endParaRPr lang="pt-BR" sz="900" dirty="0">
              <a:latin typeface="Montserrat" panose="00000500000000000000" pitchFamily="2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83E366D-BBD3-E349-BC0F-A92424922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713" y="3472578"/>
            <a:ext cx="4269599" cy="4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866" tIns="33338" rIns="67866" bIns="3333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pt-BR" sz="2700" i="1" dirty="0">
                <a:latin typeface="Times New Roman" charset="0"/>
              </a:rPr>
              <a:t>y</a:t>
            </a:r>
            <a:r>
              <a:rPr lang="en-US" altLang="pt-BR" sz="2700" dirty="0">
                <a:latin typeface="Times New Roman" charset="0"/>
              </a:rPr>
              <a:t> </a:t>
            </a:r>
            <a:r>
              <a:rPr lang="en-US" altLang="pt-BR" sz="2400" dirty="0">
                <a:latin typeface="Times New Roman" charset="0"/>
              </a:rPr>
              <a:t>= </a:t>
            </a:r>
            <a:r>
              <a:rPr lang="en-US" altLang="pt-BR" sz="2700" i="1" dirty="0">
                <a:latin typeface="Times New Roman" charset="0"/>
              </a:rPr>
              <a:t>b</a:t>
            </a:r>
            <a:r>
              <a:rPr lang="en-US" altLang="pt-BR" sz="2400" baseline="-25000" dirty="0">
                <a:latin typeface="Times New Roman" charset="0"/>
              </a:rPr>
              <a:t>0</a:t>
            </a:r>
            <a:r>
              <a:rPr lang="en-US" altLang="pt-BR" sz="2400" dirty="0">
                <a:latin typeface="Times New Roman" charset="0"/>
              </a:rPr>
              <a:t> + </a:t>
            </a:r>
            <a:r>
              <a:rPr lang="en-US" altLang="pt-BR" sz="2700" i="1" dirty="0">
                <a:latin typeface="Times New Roman" charset="0"/>
              </a:rPr>
              <a:t>b</a:t>
            </a:r>
            <a:r>
              <a:rPr lang="en-US" altLang="pt-BR" sz="2400" baseline="-25000" dirty="0">
                <a:latin typeface="Times New Roman" charset="0"/>
              </a:rPr>
              <a:t>1</a:t>
            </a:r>
            <a:r>
              <a:rPr lang="en-US" altLang="pt-BR" sz="2700" i="1" dirty="0">
                <a:latin typeface="Times New Roman" charset="0"/>
              </a:rPr>
              <a:t>x</a:t>
            </a:r>
            <a:r>
              <a:rPr lang="en-US" altLang="pt-BR" sz="2400" baseline="-25000" dirty="0">
                <a:latin typeface="Times New Roman" charset="0"/>
              </a:rPr>
              <a:t>1</a:t>
            </a:r>
            <a:r>
              <a:rPr lang="en-US" altLang="pt-BR" sz="2400" dirty="0">
                <a:latin typeface="Times New Roman" charset="0"/>
              </a:rPr>
              <a:t> + </a:t>
            </a:r>
            <a:r>
              <a:rPr lang="en-US" altLang="pt-BR" sz="2700" i="1" dirty="0">
                <a:latin typeface="Times New Roman" charset="0"/>
              </a:rPr>
              <a:t>b</a:t>
            </a:r>
            <a:r>
              <a:rPr lang="en-US" altLang="pt-BR" sz="2400" baseline="-25000" dirty="0">
                <a:latin typeface="Times New Roman" charset="0"/>
              </a:rPr>
              <a:t>2</a:t>
            </a:r>
            <a:r>
              <a:rPr lang="en-US" altLang="pt-BR" sz="2700" i="1" dirty="0">
                <a:latin typeface="Times New Roman" charset="0"/>
              </a:rPr>
              <a:t>x</a:t>
            </a:r>
            <a:r>
              <a:rPr lang="en-US" altLang="pt-BR" sz="2400" baseline="-25000" dirty="0">
                <a:latin typeface="Times New Roman" charset="0"/>
              </a:rPr>
              <a:t>2</a:t>
            </a:r>
            <a:r>
              <a:rPr lang="en-US" altLang="pt-BR" sz="2400" dirty="0">
                <a:latin typeface="Times New Roman" charset="0"/>
              </a:rPr>
              <a:t> + . . . + </a:t>
            </a:r>
            <a:r>
              <a:rPr lang="en-US" altLang="pt-BR" sz="2700" i="1" dirty="0" err="1">
                <a:latin typeface="Times New Roman" charset="0"/>
              </a:rPr>
              <a:t>b</a:t>
            </a:r>
            <a:r>
              <a:rPr lang="en-US" altLang="pt-BR" sz="2400" baseline="-25000" dirty="0" err="1">
                <a:latin typeface="Times New Roman" charset="0"/>
              </a:rPr>
              <a:t>k</a:t>
            </a:r>
            <a:r>
              <a:rPr lang="en-US" altLang="pt-BR" sz="2700" i="1" dirty="0" err="1">
                <a:latin typeface="Times New Roman" charset="0"/>
              </a:rPr>
              <a:t>x</a:t>
            </a:r>
            <a:r>
              <a:rPr lang="en-US" altLang="pt-BR" sz="2400" baseline="-25000" dirty="0" err="1">
                <a:latin typeface="Times New Roman" charset="0"/>
              </a:rPr>
              <a:t>k</a:t>
            </a:r>
            <a:r>
              <a:rPr lang="en-US" altLang="pt-BR" sz="2400" dirty="0">
                <a:latin typeface="Times New Roman" charset="0"/>
              </a:rPr>
              <a:t>.</a:t>
            </a:r>
            <a:endParaRPr lang="en-US" altLang="pt-BR" sz="2400" baseline="-25000" dirty="0">
              <a:latin typeface="Times New Roman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9BFA6954-46B0-E546-9C84-42B761179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428" y="3430905"/>
            <a:ext cx="75247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1050" dirty="0">
                <a:ea typeface="ヒラギノ角ゴ Pro W3" charset="-128"/>
                <a:cs typeface="Arial" charset="0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69902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41515" y="492919"/>
            <a:ext cx="6793706" cy="995363"/>
          </a:xfrm>
        </p:spPr>
        <p:txBody>
          <a:bodyPr>
            <a:normAutofit/>
          </a:bodyPr>
          <a:lstStyle/>
          <a:p>
            <a:r>
              <a:rPr lang="pt-BR" b="1" dirty="0">
                <a:latin typeface="Montserrat" panose="00000500000000000000" pitchFamily="2" charset="0"/>
              </a:rPr>
              <a:t>Encontrando o Melhor Modelo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304802" y="1401366"/>
            <a:ext cx="8555831" cy="326350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pt-BR" dirty="0">
                <a:latin typeface="Montserrat" panose="00000500000000000000" pitchFamily="2" charset="0"/>
              </a:rPr>
              <a:t>Use o bom senso e considerações práticas para incluir (ou excluir) variáveis no modelo de regressão</a:t>
            </a:r>
          </a:p>
          <a:p>
            <a:pPr marL="0" indent="0" algn="just">
              <a:buNone/>
            </a:pPr>
            <a:endParaRPr lang="pt-BR" dirty="0">
              <a:latin typeface="Montserrat" panose="00000500000000000000" pitchFamily="2" charset="0"/>
            </a:endParaRPr>
          </a:p>
          <a:p>
            <a:pPr marL="0" indent="0" algn="just">
              <a:buNone/>
            </a:pPr>
            <a:r>
              <a:rPr lang="pt-BR" dirty="0">
                <a:latin typeface="Montserrat" panose="00000500000000000000" pitchFamily="2" charset="0"/>
              </a:rPr>
              <a:t>Rodar o modelo completo com todos os atributos selecionados previamente a fim de descobrir os principais </a:t>
            </a:r>
            <a:r>
              <a:rPr lang="pt-BR" i="1" dirty="0">
                <a:latin typeface="Montserrat" panose="00000500000000000000" pitchFamily="2" charset="0"/>
              </a:rPr>
              <a:t>drivers</a:t>
            </a:r>
            <a:r>
              <a:rPr lang="pt-BR" dirty="0">
                <a:latin typeface="Montserrat" panose="00000500000000000000" pitchFamily="2" charset="0"/>
              </a:rPr>
              <a:t> da variável meta</a:t>
            </a:r>
          </a:p>
          <a:p>
            <a:pPr marL="0" indent="0" algn="just">
              <a:buNone/>
            </a:pPr>
            <a:endParaRPr lang="pt-BR" dirty="0">
              <a:latin typeface="Montserrat" panose="00000500000000000000" pitchFamily="2" charset="0"/>
            </a:endParaRPr>
          </a:p>
          <a:p>
            <a:pPr marL="685800" lvl="1" algn="just">
              <a:buFont typeface="+mj-lt"/>
              <a:buAutoNum type="arabicPeriod"/>
            </a:pP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Retirar as variáveis que possuírem Valores-</a:t>
            </a:r>
            <a:r>
              <a:rPr lang="pt-BR" dirty="0" err="1">
                <a:solidFill>
                  <a:srgbClr val="102C44"/>
                </a:solidFill>
                <a:latin typeface="Montserrat" panose="00000500000000000000" pitchFamily="2" charset="0"/>
              </a:rPr>
              <a:t>P</a:t>
            </a: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 maiores do que 5% </a:t>
            </a:r>
          </a:p>
          <a:p>
            <a:pPr marL="685800" lvl="1" algn="just">
              <a:buFont typeface="+mj-lt"/>
              <a:buAutoNum type="arabicPeriod"/>
            </a:pP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Separar o conjunto dos atributos que foram  significativos (denominado por </a:t>
            </a:r>
            <a:r>
              <a:rPr lang="pt-BR" dirty="0" err="1">
                <a:solidFill>
                  <a:srgbClr val="102C44"/>
                </a:solidFill>
                <a:latin typeface="Montserrat" panose="00000500000000000000" pitchFamily="2" charset="0"/>
              </a:rPr>
              <a:t>X</a:t>
            </a: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*)</a:t>
            </a:r>
          </a:p>
          <a:p>
            <a:pPr marL="685800" lvl="1" algn="just">
              <a:buFont typeface="+mj-lt"/>
              <a:buAutoNum type="arabicPeriod"/>
            </a:pP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Rodar o modelo de regressão de </a:t>
            </a:r>
            <a:r>
              <a:rPr lang="pt-BR" dirty="0" err="1">
                <a:solidFill>
                  <a:srgbClr val="102C44"/>
                </a:solidFill>
                <a:latin typeface="Montserrat" panose="00000500000000000000" pitchFamily="2" charset="0"/>
              </a:rPr>
              <a:t>Y</a:t>
            </a: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 com </a:t>
            </a:r>
            <a:r>
              <a:rPr lang="pt-BR" dirty="0" err="1">
                <a:solidFill>
                  <a:srgbClr val="102C44"/>
                </a:solidFill>
                <a:latin typeface="Montserrat" panose="00000500000000000000" pitchFamily="2" charset="0"/>
              </a:rPr>
              <a:t>X</a:t>
            </a: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* </a:t>
            </a:r>
          </a:p>
          <a:p>
            <a:pPr marL="685800" lvl="1" algn="just">
              <a:buFont typeface="+mj-lt"/>
              <a:buAutoNum type="arabicPeriod"/>
            </a:pP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Repetir os passos acima (1, 2 e 3)</a:t>
            </a:r>
          </a:p>
          <a:p>
            <a:pPr marL="685800" lvl="1" algn="just">
              <a:buFont typeface="+mj-lt"/>
              <a:buAutoNum type="arabicPeriod"/>
            </a:pP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Por fim, encontrar o melhor modelo quando todas as variáveis do conjunto </a:t>
            </a:r>
            <a:r>
              <a:rPr lang="pt-BR" dirty="0" err="1">
                <a:solidFill>
                  <a:srgbClr val="102C44"/>
                </a:solidFill>
                <a:latin typeface="Montserrat" panose="00000500000000000000" pitchFamily="2" charset="0"/>
              </a:rPr>
              <a:t>X</a:t>
            </a:r>
            <a:r>
              <a:rPr lang="pt-BR" dirty="0">
                <a:solidFill>
                  <a:srgbClr val="102C44"/>
                </a:solidFill>
                <a:latin typeface="Montserrat" panose="00000500000000000000" pitchFamily="2" charset="0"/>
              </a:rPr>
              <a:t>* forem significativas.</a:t>
            </a:r>
          </a:p>
          <a:p>
            <a:pPr marL="0" indent="0" algn="just">
              <a:buNone/>
            </a:pPr>
            <a:r>
              <a:rPr lang="pt-BR" sz="1500" dirty="0">
                <a:solidFill>
                  <a:srgbClr val="246498"/>
                </a:solidFill>
                <a:latin typeface="Montserrat" panose="00000500000000000000" pitchFamily="2" charset="0"/>
              </a:rPr>
              <a:t>	</a:t>
            </a:r>
            <a:endParaRPr lang="pt-BR" sz="900" dirty="0">
              <a:solidFill>
                <a:srgbClr val="246498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60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16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18458" y="554833"/>
            <a:ext cx="8229600" cy="483394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Regressão Logística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A4F66-AE1E-7A47-8A7A-C8ACDC778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6759"/>
            <a:ext cx="7968516" cy="34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1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17</a:t>
            </a:fld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FA9C4F-8A0A-CC49-BAFB-29A76A32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03118"/>
            <a:ext cx="2770187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www.insidesocal.com/bargain/CreditReportGraphic.jpg">
            <a:extLst>
              <a:ext uri="{FF2B5EF4-FFF2-40B4-BE49-F238E27FC236}">
                <a16:creationId xmlns:a16="http://schemas.microsoft.com/office/drawing/2014/main" id="{BD9AFF49-5DA0-5440-84E0-7823160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662" y="598293"/>
            <a:ext cx="1928812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www.financetracker.net/Image/build-credit-score.jpg">
            <a:extLst>
              <a:ext uri="{FF2B5EF4-FFF2-40B4-BE49-F238E27FC236}">
                <a16:creationId xmlns:a16="http://schemas.microsoft.com/office/drawing/2014/main" id="{F985F407-8C61-B74F-89D6-54593E1E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3338" y="1462539"/>
            <a:ext cx="2928958" cy="3022106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9" name="Picture 5" descr="http://i.ehow.com/images/GlobalPhoto/Articles/2192940/autoinsurance-main_Full.jpg">
            <a:extLst>
              <a:ext uri="{FF2B5EF4-FFF2-40B4-BE49-F238E27FC236}">
                <a16:creationId xmlns:a16="http://schemas.microsoft.com/office/drawing/2014/main" id="{870D13F6-CEAF-BB42-8698-744F4524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37" y="2542982"/>
            <a:ext cx="213677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49004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18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457201" y="609260"/>
            <a:ext cx="8229600" cy="483394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Conceituação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BD400-C427-134A-B7C8-44165BACE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131590"/>
            <a:ext cx="7092280" cy="31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033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F38E27A-2A9A-2F41-F2E6-7ABF94627418}"/>
              </a:ext>
            </a:extLst>
          </p:cNvPr>
          <p:cNvSpPr txBox="1"/>
          <p:nvPr/>
        </p:nvSpPr>
        <p:spPr>
          <a:xfrm>
            <a:off x="3158815" y="996901"/>
            <a:ext cx="3704901" cy="723465"/>
          </a:xfrm>
          <a:prstGeom prst="rect">
            <a:avLst/>
          </a:prstGeom>
        </p:spPr>
        <p:txBody>
          <a:bodyPr vert="horz" lIns="51435" tIns="25718" rIns="51435" bIns="25718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338"/>
              </a:spcAft>
            </a:pPr>
            <a:r>
              <a:rPr lang="en-US" sz="2475" dirty="0">
                <a:latin typeface="+mj-lt"/>
                <a:ea typeface="+mj-ea"/>
                <a:cs typeface="+mj-cs"/>
              </a:rPr>
              <a:t>Prof. Dr. Daniel Bergmann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B4FECE5-2E3A-22D4-AC52-38B21A443A0E}"/>
              </a:ext>
            </a:extLst>
          </p:cNvPr>
          <p:cNvSpPr txBox="1">
            <a:spLocks/>
          </p:cNvSpPr>
          <p:nvPr/>
        </p:nvSpPr>
        <p:spPr>
          <a:xfrm>
            <a:off x="3003369" y="1833669"/>
            <a:ext cx="5345104" cy="1833075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350" dirty="0"/>
              <a:t>Professor </a:t>
            </a:r>
            <a:r>
              <a:rPr lang="en-US" sz="1350" dirty="0" err="1"/>
              <a:t>Doutor</a:t>
            </a:r>
            <a:r>
              <a:rPr lang="en-US" sz="1350" dirty="0"/>
              <a:t> de </a:t>
            </a:r>
            <a:r>
              <a:rPr lang="en-US" sz="1350" dirty="0" err="1"/>
              <a:t>Finanças</a:t>
            </a:r>
            <a:r>
              <a:rPr lang="en-US" sz="1350" dirty="0"/>
              <a:t> e Economia da FEA-USP</a:t>
            </a:r>
          </a:p>
          <a:p>
            <a:pPr marL="0" indent="0" algn="just">
              <a:buNone/>
            </a:pPr>
            <a:r>
              <a:rPr lang="en-US" sz="1350" dirty="0"/>
              <a:t>Professor de Analytics e </a:t>
            </a:r>
            <a:r>
              <a:rPr lang="en-US" sz="1350" dirty="0" err="1"/>
              <a:t>Finanças</a:t>
            </a:r>
            <a:r>
              <a:rPr lang="en-US" sz="1350" dirty="0"/>
              <a:t> da Saint Paul Escola de </a:t>
            </a:r>
            <a:r>
              <a:rPr lang="en-US" sz="1350" dirty="0" err="1"/>
              <a:t>Negócios</a:t>
            </a:r>
            <a:r>
              <a:rPr lang="en-US" sz="1350" dirty="0"/>
              <a:t> e LIT </a:t>
            </a:r>
          </a:p>
          <a:p>
            <a:pPr marL="0" indent="0" algn="just">
              <a:buNone/>
            </a:pPr>
            <a:r>
              <a:rPr lang="en-US" sz="1350" dirty="0"/>
              <a:t>Head </a:t>
            </a:r>
            <a:r>
              <a:rPr lang="en-US" sz="1350" dirty="0" err="1"/>
              <a:t>em</a:t>
            </a:r>
            <a:r>
              <a:rPr lang="en-US" sz="1350" dirty="0"/>
              <a:t> Data Science </a:t>
            </a:r>
            <a:r>
              <a:rPr lang="en-US" sz="1350" dirty="0" err="1"/>
              <a:t>na</a:t>
            </a:r>
            <a:r>
              <a:rPr lang="en-US" sz="1350" dirty="0"/>
              <a:t> Epistemics </a:t>
            </a:r>
            <a:r>
              <a:rPr lang="en-US" sz="1350" dirty="0" err="1"/>
              <a:t>Inteligência</a:t>
            </a:r>
            <a:r>
              <a:rPr lang="en-US" sz="1350" dirty="0"/>
              <a:t> de Dados Ltda. </a:t>
            </a:r>
          </a:p>
          <a:p>
            <a:pPr marL="0" indent="0" algn="just">
              <a:buNone/>
            </a:pPr>
            <a:r>
              <a:rPr lang="en-US" sz="1350" dirty="0" err="1"/>
              <a:t>Coordenador</a:t>
            </a:r>
            <a:r>
              <a:rPr lang="en-US" sz="1350" dirty="0"/>
              <a:t> de </a:t>
            </a:r>
            <a:r>
              <a:rPr lang="en-US" sz="1350" dirty="0" err="1"/>
              <a:t>Projetos</a:t>
            </a:r>
            <a:r>
              <a:rPr lang="en-US" sz="1350" dirty="0"/>
              <a:t> de </a:t>
            </a:r>
            <a:r>
              <a:rPr lang="en-US" sz="1350" dirty="0" err="1"/>
              <a:t>Consultoria</a:t>
            </a:r>
            <a:r>
              <a:rPr lang="en-US" sz="1350" dirty="0"/>
              <a:t> </a:t>
            </a:r>
            <a:r>
              <a:rPr lang="en-US" sz="1350" dirty="0" err="1"/>
              <a:t>na</a:t>
            </a:r>
            <a:r>
              <a:rPr lang="en-US" sz="1350" dirty="0"/>
              <a:t> FIA. </a:t>
            </a:r>
          </a:p>
          <a:p>
            <a:pPr marL="0" indent="0" algn="just">
              <a:buNone/>
            </a:pPr>
            <a:r>
              <a:rPr lang="en-US" sz="1350" dirty="0" err="1"/>
              <a:t>Foi</a:t>
            </a:r>
            <a:r>
              <a:rPr lang="en-US" sz="1350" dirty="0"/>
              <a:t> </a:t>
            </a:r>
            <a:r>
              <a:rPr lang="en-US" sz="1350" dirty="0" err="1"/>
              <a:t>Diretor</a:t>
            </a:r>
            <a:r>
              <a:rPr lang="en-US" sz="1350" dirty="0"/>
              <a:t> Técnico no Instituto de </a:t>
            </a:r>
            <a:r>
              <a:rPr lang="en-US" sz="1350" dirty="0" err="1"/>
              <a:t>Previdência</a:t>
            </a:r>
            <a:r>
              <a:rPr lang="en-US" sz="1350" dirty="0"/>
              <a:t> do Municipio de São Paulo (IPREM-SP).</a:t>
            </a:r>
          </a:p>
          <a:p>
            <a:pPr marL="0" indent="0" algn="just">
              <a:buNone/>
            </a:pPr>
            <a:r>
              <a:rPr lang="en-US" sz="1350" dirty="0" err="1"/>
              <a:t>Contato</a:t>
            </a:r>
            <a:r>
              <a:rPr lang="en-US" sz="1350" dirty="0"/>
              <a:t>: </a:t>
            </a:r>
            <a:r>
              <a:rPr lang="en-US" sz="1350" dirty="0" err="1"/>
              <a:t>danielrb@usp.br</a:t>
            </a:r>
            <a:endParaRPr lang="en-US" sz="1350" dirty="0"/>
          </a:p>
        </p:txBody>
      </p:sp>
      <p:pic>
        <p:nvPicPr>
          <p:cNvPr id="6" name="Imagem 5" descr="Homem pousando para foto&#10;&#10;Descrição gerada automaticamente">
            <a:extLst>
              <a:ext uri="{FF2B5EF4-FFF2-40B4-BE49-F238E27FC236}">
                <a16:creationId xmlns:a16="http://schemas.microsoft.com/office/drawing/2014/main" id="{965D2BBF-04F9-B7D7-07E2-9B5C77A17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8" y="1471623"/>
            <a:ext cx="2046073" cy="20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8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19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9F12E-E94A-B547-8483-090983DB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0" y="1085348"/>
            <a:ext cx="8220789" cy="321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695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20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07572" y="337458"/>
            <a:ext cx="8229600" cy="483394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Exemplos de Aplicações</a:t>
            </a:r>
          </a:p>
        </p:txBody>
      </p:sp>
      <p:pic>
        <p:nvPicPr>
          <p:cNvPr id="8" name="Picture 5" descr="http://www.insidesocal.com/bargain/CreditReportGraphic.jpg">
            <a:extLst>
              <a:ext uri="{FF2B5EF4-FFF2-40B4-BE49-F238E27FC236}">
                <a16:creationId xmlns:a16="http://schemas.microsoft.com/office/drawing/2014/main" id="{2388C7B9-B36E-B944-BE37-FA905DF0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053" y="3200401"/>
            <a:ext cx="1754352" cy="16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http://www.financetracker.net/Image/build-credit-score.jpg">
            <a:extLst>
              <a:ext uri="{FF2B5EF4-FFF2-40B4-BE49-F238E27FC236}">
                <a16:creationId xmlns:a16="http://schemas.microsoft.com/office/drawing/2014/main" id="{C009E723-7B97-D94E-979E-35704F65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3514" y="3200400"/>
            <a:ext cx="1783973" cy="1840707"/>
          </a:xfrm>
          <a:prstGeom prst="rect">
            <a:avLst/>
          </a:prstGeom>
          <a:noFill/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1444D-49C9-764E-A430-2C2847D67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65838"/>
            <a:ext cx="7776864" cy="23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19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21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31372" y="359230"/>
            <a:ext cx="8229600" cy="483394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Exemplos de Aplicações</a:t>
            </a:r>
          </a:p>
        </p:txBody>
      </p:sp>
      <p:pic>
        <p:nvPicPr>
          <p:cNvPr id="7" name="Picture 5" descr="http://i.ehow.com/images/GlobalPhoto/Articles/2192940/autoinsurance-main_Full.jpg">
            <a:extLst>
              <a:ext uri="{FF2B5EF4-FFF2-40B4-BE49-F238E27FC236}">
                <a16:creationId xmlns:a16="http://schemas.microsoft.com/office/drawing/2014/main" id="{A492416D-133C-6648-A1B4-6CFC3A1E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25" y="3694849"/>
            <a:ext cx="1250947" cy="125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864AA-D727-C941-A4F3-10D5BA3A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8" y="1000784"/>
            <a:ext cx="7571015" cy="27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359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22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67286" y="154746"/>
            <a:ext cx="8229600" cy="483394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Conceituação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79ACC-4E28-BA4A-8F7D-9BC8A53E0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69" y="693831"/>
            <a:ext cx="7037399" cy="41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482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23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6C4B8-FEAE-C544-818B-F0F0BD8B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699543"/>
            <a:ext cx="8226066" cy="356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874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741F8-1D10-5145-BB49-50BDA2CD0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627534"/>
            <a:ext cx="7110227" cy="40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244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3A861-C0C0-4C4E-80D9-EA9F7E149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27534"/>
            <a:ext cx="7975695" cy="37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2166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6BA7C-5B38-D841-B9E6-0572A1CA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8" y="253219"/>
            <a:ext cx="7431574" cy="44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753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27</a:t>
            </a:fld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3F4F1-0D97-9847-95BD-E0244A628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3" y="520797"/>
            <a:ext cx="8100392" cy="41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80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056E5-9BF0-4900-B774-B1E28BDFA421}" type="slidenum">
              <a:rPr lang="pt-BR" smtClean="0"/>
              <a:t>28</a:t>
            </a:fld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3A665-10C4-0846-88CB-A431274A5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7" y="469987"/>
            <a:ext cx="7326864" cy="42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284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819C2-5DDA-D58E-CC23-4A0CA1ECC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5979"/>
            <a:ext cx="8229600" cy="857250"/>
          </a:xfrm>
        </p:spPr>
        <p:txBody>
          <a:bodyPr/>
          <a:lstStyle/>
          <a:p>
            <a:r>
              <a:rPr lang="pt-BR" dirty="0"/>
              <a:t>Data Science?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8600E9D5-24D2-8750-C424-ACAF517C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2" y="1353742"/>
            <a:ext cx="7695092" cy="31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9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01417E-B078-DFA8-73B5-CC078526F6A3}"/>
              </a:ext>
            </a:extLst>
          </p:cNvPr>
          <p:cNvSpPr txBox="1"/>
          <p:nvPr/>
        </p:nvSpPr>
        <p:spPr>
          <a:xfrm>
            <a:off x="3163824" y="1993392"/>
            <a:ext cx="32944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55652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819C2-5DDA-D58E-CC23-4A0CA1ECC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4171" y="280137"/>
            <a:ext cx="8229600" cy="857250"/>
          </a:xfrm>
        </p:spPr>
        <p:txBody>
          <a:bodyPr/>
          <a:lstStyle/>
          <a:p>
            <a:r>
              <a:rPr lang="pt-BR" dirty="0"/>
              <a:t>Impacto e/ou Influência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BF89EA-3D0C-50E2-D5FC-78FD6C916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0" t="16269" r="13732" b="19329"/>
          <a:stretch/>
        </p:blipFill>
        <p:spPr>
          <a:xfrm>
            <a:off x="1284628" y="1326891"/>
            <a:ext cx="6565664" cy="34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5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819C2-5DDA-D58E-CC23-4A0CA1ECC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6828" y="407874"/>
            <a:ext cx="8229600" cy="857250"/>
          </a:xfrm>
        </p:spPr>
        <p:txBody>
          <a:bodyPr/>
          <a:lstStyle/>
          <a:p>
            <a:r>
              <a:rPr lang="pt-BR" dirty="0"/>
              <a:t>Como?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BA9C467-A7DC-97E9-AFEE-E1A4D2BD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69" y="1384070"/>
            <a:ext cx="5907482" cy="33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819C2-5DDA-D58E-CC23-4A0CA1ECC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371" y="283878"/>
            <a:ext cx="8229600" cy="857250"/>
          </a:xfrm>
        </p:spPr>
        <p:txBody>
          <a:bodyPr/>
          <a:lstStyle/>
          <a:p>
            <a:r>
              <a:rPr lang="pt-BR" dirty="0"/>
              <a:t>Abordagens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07828AD-B0EC-06CF-F3D8-08719525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" y="1145384"/>
            <a:ext cx="8699267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5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819C2-5DDA-D58E-CC23-4A0CA1ECCB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1884" y="329633"/>
            <a:ext cx="8229600" cy="857250"/>
          </a:xfrm>
        </p:spPr>
        <p:txBody>
          <a:bodyPr/>
          <a:lstStyle/>
          <a:p>
            <a:r>
              <a:rPr lang="pt-BR" dirty="0"/>
              <a:t>Intersecções de </a:t>
            </a:r>
            <a:r>
              <a:rPr lang="pt-BR" dirty="0" err="1"/>
              <a:t>Knowledge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D85DEB-52CE-1B3A-4E27-59035070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49" y="1230734"/>
            <a:ext cx="3681628" cy="33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1C4C07A-F9EE-469A-A0C1-5B6BD116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96" y="1357557"/>
            <a:ext cx="5536474" cy="21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4EC010B1-132F-7B7F-004C-93D783B6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68" y="1105266"/>
            <a:ext cx="5968418" cy="27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988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LIT 2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27AAE1"/>
      </a:accent1>
      <a:accent2>
        <a:srgbClr val="25B6F2"/>
      </a:accent2>
      <a:accent3>
        <a:srgbClr val="29CEF5"/>
      </a:accent3>
      <a:accent4>
        <a:srgbClr val="A6CE38"/>
      </a:accent4>
      <a:accent5>
        <a:srgbClr val="D7DF41"/>
      </a:accent5>
      <a:accent6>
        <a:srgbClr val="FEFB00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Macintosh PowerPoint</Application>
  <PresentationFormat>Apresentação na tela (16:9)</PresentationFormat>
  <Paragraphs>66</Paragraphs>
  <Slides>30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9" baseType="lpstr">
      <vt:lpstr>Times New Roman</vt:lpstr>
      <vt:lpstr>Merriweather</vt:lpstr>
      <vt:lpstr>Montserrat</vt:lpstr>
      <vt:lpstr>Trebuchet MS</vt:lpstr>
      <vt:lpstr>Calibri</vt:lpstr>
      <vt:lpstr>Noto Sans Symbols</vt:lpstr>
      <vt:lpstr>Arial</vt:lpstr>
      <vt:lpstr>Default Theme</vt:lpstr>
      <vt:lpstr>Equation</vt:lpstr>
      <vt:lpstr>Apresentação do PowerPoint</vt:lpstr>
      <vt:lpstr>Apresentação do PowerPoint</vt:lpstr>
      <vt:lpstr>Data Science?</vt:lpstr>
      <vt:lpstr>Impacto e/ou Influência</vt:lpstr>
      <vt:lpstr>Como?</vt:lpstr>
      <vt:lpstr>Abordagens</vt:lpstr>
      <vt:lpstr>Intersecções de Knowledge</vt:lpstr>
      <vt:lpstr>Apresentação do PowerPoint</vt:lpstr>
      <vt:lpstr>Apresentação do PowerPoint</vt:lpstr>
      <vt:lpstr>Apresentação do PowerPoint</vt:lpstr>
      <vt:lpstr>Apresentação do PowerPoint</vt:lpstr>
      <vt:lpstr>Modelo de Regressão Simples</vt:lpstr>
      <vt:lpstr>Apresentação do PowerPoint</vt:lpstr>
      <vt:lpstr>Modelo de Regressão Simples</vt:lpstr>
      <vt:lpstr>Modelo de Regressão Múltipla</vt:lpstr>
      <vt:lpstr>Encontrando o Melhor Modelo</vt:lpstr>
      <vt:lpstr> Regressão Logística</vt:lpstr>
      <vt:lpstr>Apresentação do PowerPoint</vt:lpstr>
      <vt:lpstr>Conceituação</vt:lpstr>
      <vt:lpstr>Apresentação do PowerPoint</vt:lpstr>
      <vt:lpstr>Exemplos de Aplicações</vt:lpstr>
      <vt:lpstr>Exemplos de Aplicações</vt:lpstr>
      <vt:lpstr>Conceituação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Daniel Reed Bergmann</cp:lastModifiedBy>
  <cp:revision>1</cp:revision>
  <dcterms:modified xsi:type="dcterms:W3CDTF">2023-05-31T12:18:44Z</dcterms:modified>
</cp:coreProperties>
</file>